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3" r:id="rId4"/>
    <p:sldId id="316" r:id="rId5"/>
  </p:sldIdLst>
  <p:sldSz cx="18288000" cy="10287000"/>
  <p:notesSz cx="6858000" cy="9144000"/>
  <p:embeddedFontLst>
    <p:embeddedFont>
      <p:font typeface="Belleza" panose="020B0604020202020204" charset="0"/>
      <p:regular r:id="rId7"/>
    </p:embeddedFont>
    <p:embeddedFont>
      <p:font typeface="Brittany" panose="020B0604020202020204" charset="0"/>
      <p:regular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  <p:embeddedFont>
      <p:font typeface="Montserrat Medium" panose="00000600000000000000" pitchFamily="2" charset="0"/>
      <p:regular r:id="rId13"/>
      <p:italic r:id="rId14"/>
    </p:embeddedFont>
    <p:embeddedFont>
      <p:font typeface="Montserrat Semi-Bold" panose="020B0604020202020204" charset="0"/>
      <p:regular r:id="rId15"/>
    </p:embeddedFont>
    <p:embeddedFont>
      <p:font typeface="Montserrat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7D66"/>
    <a:srgbClr val="F4F1ED"/>
    <a:srgbClr val="FFFF00"/>
    <a:srgbClr val="66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35665-FD93-4790-95F4-E1FB825D0E74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8C5CD-4460-43D0-9194-9A85B6CB9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2023%20Res%20Profile%20Draft.doc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Residential%20NBHD%20Profile%20Draft%20(3).docx" TargetMode="External"/><Relationship Id="rId5" Type="http://schemas.openxmlformats.org/officeDocument/2006/relationships/image" Target="../media/image5.png"/><Relationship Id="rId4" Type="http://schemas.openxmlformats.org/officeDocument/2006/relationships/hyperlink" Target="Commercial%20NBHD%20Profile%20DRAFT.doc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7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58875" y="-1693070"/>
            <a:ext cx="9375150" cy="11127223"/>
            <a:chOff x="0" y="0"/>
            <a:chExt cx="3143689" cy="37311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43689" cy="3731197"/>
            </a:xfrm>
            <a:custGeom>
              <a:avLst/>
              <a:gdLst/>
              <a:ahLst/>
              <a:cxnLst/>
              <a:rect l="l" t="t" r="r" b="b"/>
              <a:pathLst>
                <a:path w="3143689" h="3731197">
                  <a:moveTo>
                    <a:pt x="0" y="0"/>
                  </a:moveTo>
                  <a:lnTo>
                    <a:pt x="3143689" y="0"/>
                  </a:lnTo>
                  <a:lnTo>
                    <a:pt x="3143689" y="3731197"/>
                  </a:lnTo>
                  <a:lnTo>
                    <a:pt x="0" y="3731197"/>
                  </a:lnTo>
                  <a:close/>
                </a:path>
              </a:pathLst>
            </a:custGeom>
            <a:solidFill>
              <a:srgbClr val="E8E3D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52450" y="-295420"/>
            <a:ext cx="5935756" cy="9430982"/>
            <a:chOff x="0" y="0"/>
            <a:chExt cx="7914341" cy="12574642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l="34357" r="34357"/>
            <a:stretch>
              <a:fillRect/>
            </a:stretch>
          </p:blipFill>
          <p:spPr>
            <a:xfrm>
              <a:off x="0" y="0"/>
              <a:ext cx="7914341" cy="12574642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6520727" y="8390081"/>
            <a:ext cx="12814273" cy="265142"/>
            <a:chOff x="0" y="0"/>
            <a:chExt cx="27620526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27620525" cy="69850"/>
            </a:xfrm>
            <a:custGeom>
              <a:avLst/>
              <a:gdLst/>
              <a:ahLst/>
              <a:cxnLst/>
              <a:rect l="l" t="t" r="r" b="b"/>
              <a:pathLst>
                <a:path w="27620525" h="69850">
                  <a:moveTo>
                    <a:pt x="2732969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7620525" y="69850"/>
                  </a:lnTo>
                  <a:lnTo>
                    <a:pt x="27620525" y="0"/>
                  </a:lnTo>
                  <a:close/>
                </a:path>
              </a:pathLst>
            </a:custGeom>
            <a:solidFill>
              <a:srgbClr val="E9E8E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681856" y="3305617"/>
            <a:ext cx="8032195" cy="1479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400"/>
              </a:lnSpc>
            </a:pPr>
            <a:r>
              <a:rPr lang="en-US" sz="13000" dirty="0">
                <a:solidFill>
                  <a:srgbClr val="E8E3DA"/>
                </a:solidFill>
                <a:latin typeface="Brittany"/>
                <a:ea typeface="Brittany"/>
                <a:cs typeface="Brittany"/>
                <a:sym typeface="Brittany"/>
              </a:rPr>
              <a:t>Orion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5175" y="4290146"/>
            <a:ext cx="10882809" cy="137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99"/>
              </a:lnSpc>
            </a:pPr>
            <a:r>
              <a:rPr lang="en-US" sz="9999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Nbhd Profiles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20727" y="8712369"/>
            <a:ext cx="916868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9"/>
              </a:lnSpc>
            </a:pPr>
            <a:r>
              <a:rPr lang="en-US" sz="3026" spc="605" dirty="0">
                <a:solidFill>
                  <a:schemeClr val="bg2">
                    <a:lumMod val="90000"/>
                  </a:schemeClr>
                </a:solidFill>
                <a:latin typeface="Belleza"/>
                <a:ea typeface="Belleza"/>
                <a:cs typeface="Belleza"/>
                <a:sym typeface="Belleza"/>
              </a:rPr>
              <a:t>2024 ORION USERS 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809805E4-68CC-36CA-FF3E-47EF6A276E66}"/>
              </a:ext>
            </a:extLst>
          </p:cNvPr>
          <p:cNvGrpSpPr/>
          <p:nvPr/>
        </p:nvGrpSpPr>
        <p:grpSpPr>
          <a:xfrm>
            <a:off x="0" y="4034636"/>
            <a:ext cx="10525399" cy="6252364"/>
            <a:chOff x="0" y="0"/>
            <a:chExt cx="2579345" cy="347980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25DEC8AB-9114-A7AC-30E7-2B848085E952}"/>
                </a:ext>
              </a:extLst>
            </p:cNvPr>
            <p:cNvSpPr/>
            <p:nvPr/>
          </p:nvSpPr>
          <p:spPr>
            <a:xfrm>
              <a:off x="0" y="0"/>
              <a:ext cx="2579344" cy="3479800"/>
            </a:xfrm>
            <a:custGeom>
              <a:avLst/>
              <a:gdLst/>
              <a:ahLst/>
              <a:cxnLst/>
              <a:rect l="l" t="t" r="r" b="b"/>
              <a:pathLst>
                <a:path w="2579344" h="3479800">
                  <a:moveTo>
                    <a:pt x="0" y="0"/>
                  </a:moveTo>
                  <a:lnTo>
                    <a:pt x="2579344" y="0"/>
                  </a:lnTo>
                  <a:lnTo>
                    <a:pt x="257934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0525399" y="1"/>
            <a:ext cx="7762601" cy="10287000"/>
            <a:chOff x="0" y="0"/>
            <a:chExt cx="2579345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9344" cy="3479800"/>
            </a:xfrm>
            <a:custGeom>
              <a:avLst/>
              <a:gdLst/>
              <a:ahLst/>
              <a:cxnLst/>
              <a:rect l="l" t="t" r="r" b="b"/>
              <a:pathLst>
                <a:path w="2579344" h="3479800">
                  <a:moveTo>
                    <a:pt x="0" y="0"/>
                  </a:moveTo>
                  <a:lnTo>
                    <a:pt x="2579344" y="0"/>
                  </a:lnTo>
                  <a:lnTo>
                    <a:pt x="257934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BBC4E6-FB49-0C19-2818-70B80EEAE83C}"/>
              </a:ext>
            </a:extLst>
          </p:cNvPr>
          <p:cNvSpPr/>
          <p:nvPr/>
        </p:nvSpPr>
        <p:spPr>
          <a:xfrm>
            <a:off x="-462597" y="-49473"/>
            <a:ext cx="11450587" cy="41489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 rot="5400000">
            <a:off x="-1176937" y="1624847"/>
            <a:ext cx="4552006" cy="267570"/>
            <a:chOff x="0" y="0"/>
            <a:chExt cx="9722580" cy="571500"/>
          </a:xfrm>
        </p:grpSpPr>
        <p:sp>
          <p:nvSpPr>
            <p:cNvPr id="7" name="Freeform 7"/>
            <p:cNvSpPr/>
            <p:nvPr/>
          </p:nvSpPr>
          <p:spPr>
            <a:xfrm>
              <a:off x="0" y="255270"/>
              <a:ext cx="9722580" cy="69850"/>
            </a:xfrm>
            <a:custGeom>
              <a:avLst/>
              <a:gdLst/>
              <a:ahLst/>
              <a:cxnLst/>
              <a:rect l="l" t="t" r="r" b="b"/>
              <a:pathLst>
                <a:path w="9722580" h="69850">
                  <a:moveTo>
                    <a:pt x="943175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9722580" y="69850"/>
                  </a:lnTo>
                  <a:lnTo>
                    <a:pt x="9722580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18261" y="937648"/>
            <a:ext cx="5955926" cy="67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7"/>
              </a:lnSpc>
            </a:pPr>
            <a:r>
              <a:rPr lang="en-US" sz="4581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Where it started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8261" y="2095500"/>
            <a:ext cx="6577583" cy="663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2000" dirty="0">
                <a:solidFill>
                  <a:srgbClr val="777775"/>
                </a:solidFill>
                <a:latin typeface="Montserrat"/>
                <a:ea typeface="Montserrat"/>
                <a:cs typeface="Montserrat"/>
                <a:sym typeface="Montserrat"/>
              </a:rPr>
              <a:t>Wyandotte County’s version (external source) combined with the CRS Extract Profile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476E9-4357-6B63-B3BF-43AFD3D2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220" y="1274727"/>
            <a:ext cx="6523809" cy="7704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F7EF60-1CD0-27B0-ED50-02018F7FF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00752"/>
            <a:ext cx="7094658" cy="4938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35623" y="0"/>
            <a:ext cx="6216754" cy="10287000"/>
            <a:chOff x="0" y="0"/>
            <a:chExt cx="2059103" cy="36469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9103" cy="3646990"/>
            </a:xfrm>
            <a:custGeom>
              <a:avLst/>
              <a:gdLst/>
              <a:ahLst/>
              <a:cxnLst/>
              <a:rect l="l" t="t" r="r" b="b"/>
              <a:pathLst>
                <a:path w="2059103" h="3646990">
                  <a:moveTo>
                    <a:pt x="0" y="0"/>
                  </a:moveTo>
                  <a:lnTo>
                    <a:pt x="2059103" y="0"/>
                  </a:lnTo>
                  <a:lnTo>
                    <a:pt x="2059103" y="3646990"/>
                  </a:lnTo>
                  <a:lnTo>
                    <a:pt x="0" y="364699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 rot="-10800000">
            <a:off x="15945239" y="851450"/>
            <a:ext cx="2342761" cy="268426"/>
            <a:chOff x="0" y="0"/>
            <a:chExt cx="4987914" cy="571500"/>
          </a:xfrm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4987914" cy="69850"/>
            </a:xfrm>
            <a:custGeom>
              <a:avLst/>
              <a:gdLst/>
              <a:ahLst/>
              <a:cxnLst/>
              <a:rect l="l" t="t" r="r" b="b"/>
              <a:pathLst>
                <a:path w="4987914" h="69850">
                  <a:moveTo>
                    <a:pt x="469708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87914" y="69850"/>
                  </a:lnTo>
                  <a:lnTo>
                    <a:pt x="4987914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75221" y="291841"/>
            <a:ext cx="7464339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55"/>
              </a:lnSpc>
            </a:pPr>
            <a:r>
              <a:rPr lang="en-US" sz="4595" b="1" dirty="0">
                <a:solidFill>
                  <a:srgbClr val="4B4B3D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Nbhd Profile Drafts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39288" y="2484600"/>
            <a:ext cx="4868759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 Profile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96277" y="2484600"/>
            <a:ext cx="4933723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E8E3DA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Res Profile Ex 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7058" y="2484600"/>
            <a:ext cx="498174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40"/>
              </a:lnSpc>
            </a:pPr>
            <a:r>
              <a:rPr lang="en-US" sz="2763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Res Profile Ex 1</a:t>
            </a:r>
          </a:p>
        </p:txBody>
      </p: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8BF51981-28E2-E84D-4B65-6CA38398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58" y="3080981"/>
            <a:ext cx="5091654" cy="6586028"/>
          </a:xfrm>
          <a:prstGeom prst="rect">
            <a:avLst/>
          </a:prstGeom>
        </p:spPr>
      </p:pic>
      <p:pic>
        <p:nvPicPr>
          <p:cNvPr id="7" name="Picture 6">
            <a:hlinkClick r:id="rId4" action="ppaction://hlinkfile"/>
            <a:extLst>
              <a:ext uri="{FF2B5EF4-FFF2-40B4-BE49-F238E27FC236}">
                <a16:creationId xmlns:a16="http://schemas.microsoft.com/office/drawing/2014/main" id="{6179A9A1-ED80-EB82-3FDB-960524349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5876" y="3111120"/>
            <a:ext cx="5068354" cy="6555889"/>
          </a:xfrm>
          <a:prstGeom prst="rect">
            <a:avLst/>
          </a:prstGeom>
        </p:spPr>
      </p:pic>
      <p:pic>
        <p:nvPicPr>
          <p:cNvPr id="20" name="Picture 19">
            <a:hlinkClick r:id="rId6" action="ppaction://hlinkfile"/>
            <a:extLst>
              <a:ext uri="{FF2B5EF4-FFF2-40B4-BE49-F238E27FC236}">
                <a16:creationId xmlns:a16="http://schemas.microsoft.com/office/drawing/2014/main" id="{36310206-1449-8181-ACDE-DE5E10EA6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694" y="3111120"/>
            <a:ext cx="5066612" cy="65558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37590-1C62-1D44-1E37-2A39B1F4A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3AE167-9869-A0F3-E599-A07D8BF1CFAA}"/>
              </a:ext>
            </a:extLst>
          </p:cNvPr>
          <p:cNvGrpSpPr/>
          <p:nvPr/>
        </p:nvGrpSpPr>
        <p:grpSpPr>
          <a:xfrm>
            <a:off x="-1" y="0"/>
            <a:ext cx="18288001" cy="1646226"/>
            <a:chOff x="0" y="0"/>
            <a:chExt cx="7051532" cy="137582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8CF2394-ABCC-BCF5-5E2D-04FC8845AE7D}"/>
                </a:ext>
              </a:extLst>
            </p:cNvPr>
            <p:cNvSpPr/>
            <p:nvPr/>
          </p:nvSpPr>
          <p:spPr>
            <a:xfrm>
              <a:off x="0" y="0"/>
              <a:ext cx="7051532" cy="1375828"/>
            </a:xfrm>
            <a:custGeom>
              <a:avLst/>
              <a:gdLst/>
              <a:ahLst/>
              <a:cxnLst/>
              <a:rect l="l" t="t" r="r" b="b"/>
              <a:pathLst>
                <a:path w="7051532" h="1375828">
                  <a:moveTo>
                    <a:pt x="0" y="0"/>
                  </a:moveTo>
                  <a:lnTo>
                    <a:pt x="7051532" y="0"/>
                  </a:lnTo>
                  <a:lnTo>
                    <a:pt x="7051532" y="1375828"/>
                  </a:lnTo>
                  <a:lnTo>
                    <a:pt x="0" y="1375828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9720D8F7-DD20-9412-FB82-E163DDED1071}"/>
              </a:ext>
            </a:extLst>
          </p:cNvPr>
          <p:cNvSpPr txBox="1"/>
          <p:nvPr/>
        </p:nvSpPr>
        <p:spPr>
          <a:xfrm>
            <a:off x="6455758" y="666699"/>
            <a:ext cx="2688241" cy="6876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721"/>
              </a:lnSpc>
            </a:pPr>
            <a:r>
              <a:rPr lang="en-US" sz="4400" b="1" dirty="0">
                <a:solidFill>
                  <a:srgbClr val="FFFFFF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Layout</a:t>
            </a: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158AAC11-9311-F032-C245-F43DEB781EE4}"/>
              </a:ext>
            </a:extLst>
          </p:cNvPr>
          <p:cNvSpPr txBox="1"/>
          <p:nvPr/>
        </p:nvSpPr>
        <p:spPr>
          <a:xfrm>
            <a:off x="9143999" y="531473"/>
            <a:ext cx="3255158" cy="869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0"/>
              </a:lnSpc>
            </a:pPr>
            <a:r>
              <a:rPr lang="en-US" sz="6600" dirty="0">
                <a:solidFill>
                  <a:schemeClr val="bg2"/>
                </a:solidFill>
                <a:latin typeface="Brittany"/>
                <a:ea typeface="Brittany"/>
                <a:cs typeface="Brittany"/>
                <a:sym typeface="Brittany"/>
              </a:rPr>
              <a:t>Fields</a:t>
            </a:r>
          </a:p>
        </p:txBody>
      </p:sp>
      <p:grpSp>
        <p:nvGrpSpPr>
          <p:cNvPr id="51" name="Group 51">
            <a:extLst>
              <a:ext uri="{FF2B5EF4-FFF2-40B4-BE49-F238E27FC236}">
                <a16:creationId xmlns:a16="http://schemas.microsoft.com/office/drawing/2014/main" id="{477B9F83-ED96-9EF7-B1CB-302C2C426654}"/>
              </a:ext>
            </a:extLst>
          </p:cNvPr>
          <p:cNvGrpSpPr/>
          <p:nvPr/>
        </p:nvGrpSpPr>
        <p:grpSpPr>
          <a:xfrm rot="-10800000">
            <a:off x="0" y="9400044"/>
            <a:ext cx="18288000" cy="254790"/>
            <a:chOff x="0" y="0"/>
            <a:chExt cx="52429688" cy="571500"/>
          </a:xfrm>
        </p:grpSpPr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6A105D29-7FCC-97A2-0F1D-0AB16BDA7A62}"/>
                </a:ext>
              </a:extLst>
            </p:cNvPr>
            <p:cNvSpPr/>
            <p:nvPr/>
          </p:nvSpPr>
          <p:spPr>
            <a:xfrm>
              <a:off x="0" y="255270"/>
              <a:ext cx="52429687" cy="69850"/>
            </a:xfrm>
            <a:custGeom>
              <a:avLst/>
              <a:gdLst/>
              <a:ahLst/>
              <a:cxnLst/>
              <a:rect l="l" t="t" r="r" b="b"/>
              <a:pathLst>
                <a:path w="52429687" h="69850">
                  <a:moveTo>
                    <a:pt x="5213885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2429687" y="69850"/>
                  </a:lnTo>
                  <a:lnTo>
                    <a:pt x="52429687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>
            <a:extLst>
              <a:ext uri="{FF2B5EF4-FFF2-40B4-BE49-F238E27FC236}">
                <a16:creationId xmlns:a16="http://schemas.microsoft.com/office/drawing/2014/main" id="{9E986738-8B21-67AD-5E86-84B5D03C4B81}"/>
              </a:ext>
            </a:extLst>
          </p:cNvPr>
          <p:cNvGrpSpPr/>
          <p:nvPr/>
        </p:nvGrpSpPr>
        <p:grpSpPr>
          <a:xfrm rot="-5400000">
            <a:off x="5655691" y="4968973"/>
            <a:ext cx="6949440" cy="254790"/>
            <a:chOff x="0" y="0"/>
            <a:chExt cx="15077571" cy="571500"/>
          </a:xfrm>
        </p:grpSpPr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E8372076-656C-4917-B729-870E95087D09}"/>
                </a:ext>
              </a:extLst>
            </p:cNvPr>
            <p:cNvSpPr/>
            <p:nvPr/>
          </p:nvSpPr>
          <p:spPr>
            <a:xfrm>
              <a:off x="0" y="255270"/>
              <a:ext cx="15077571" cy="69850"/>
            </a:xfrm>
            <a:custGeom>
              <a:avLst/>
              <a:gdLst/>
              <a:ahLst/>
              <a:cxnLst/>
              <a:rect l="l" t="t" r="r" b="b"/>
              <a:pathLst>
                <a:path w="15077571" h="69850">
                  <a:moveTo>
                    <a:pt x="14786741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5077571" y="69850"/>
                  </a:lnTo>
                  <a:lnTo>
                    <a:pt x="15077571" y="0"/>
                  </a:lnTo>
                  <a:close/>
                </a:path>
              </a:pathLst>
            </a:custGeom>
            <a:solidFill>
              <a:srgbClr val="AA7D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TextBox 14">
            <a:extLst>
              <a:ext uri="{FF2B5EF4-FFF2-40B4-BE49-F238E27FC236}">
                <a16:creationId xmlns:a16="http://schemas.microsoft.com/office/drawing/2014/main" id="{0BB66F19-7B51-0AC9-EE46-11546FBE5CE6}"/>
              </a:ext>
            </a:extLst>
          </p:cNvPr>
          <p:cNvSpPr txBox="1"/>
          <p:nvPr/>
        </p:nvSpPr>
        <p:spPr>
          <a:xfrm>
            <a:off x="6442171" y="9763441"/>
            <a:ext cx="5376481" cy="193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3"/>
              </a:lnSpc>
            </a:pPr>
            <a:r>
              <a:rPr lang="en-US" sz="1330" spc="532" dirty="0">
                <a:solidFill>
                  <a:srgbClr val="AA7D66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2024 ORION USERS CONFERENCE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722A2F9-8F20-A124-E694-35679254AA5B}"/>
              </a:ext>
            </a:extLst>
          </p:cNvPr>
          <p:cNvSpPr txBox="1"/>
          <p:nvPr/>
        </p:nvSpPr>
        <p:spPr>
          <a:xfrm>
            <a:off x="9116168" y="2100824"/>
            <a:ext cx="917183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763" b="1" dirty="0">
                <a:solidFill>
                  <a:schemeClr val="bg2">
                    <a:lumMod val="25000"/>
                  </a:schemeClr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Fields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FD2174DD-509C-B835-B57E-76D4CF74326D}"/>
              </a:ext>
            </a:extLst>
          </p:cNvPr>
          <p:cNvSpPr txBox="1"/>
          <p:nvPr/>
        </p:nvSpPr>
        <p:spPr>
          <a:xfrm>
            <a:off x="0" y="2100825"/>
            <a:ext cx="9116822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40"/>
              </a:lnSpc>
            </a:pPr>
            <a:r>
              <a:rPr lang="en-US" sz="2763" b="1" dirty="0">
                <a:solidFill>
                  <a:srgbClr val="4B4B3D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Layout</a:t>
            </a:r>
          </a:p>
        </p:txBody>
      </p:sp>
    </p:spTree>
    <p:extLst>
      <p:ext uri="{BB962C8B-B14F-4D97-AF65-F5344CB8AC3E}">
        <p14:creationId xmlns:p14="http://schemas.microsoft.com/office/powerpoint/2010/main" val="398854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44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Montserrat</vt:lpstr>
      <vt:lpstr>Montserrat Semi-Bold</vt:lpstr>
      <vt:lpstr>Montserrat Ultra-Bold</vt:lpstr>
      <vt:lpstr>Belleza</vt:lpstr>
      <vt:lpstr>Arial</vt:lpstr>
      <vt:lpstr>Montserrat Medium</vt:lpstr>
      <vt:lpstr>Calibri</vt:lpstr>
      <vt:lpstr>Brittany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Modify Comparable Sales Report</dc:title>
  <cp:lastModifiedBy>Robbins, Janae</cp:lastModifiedBy>
  <cp:revision>19</cp:revision>
  <dcterms:created xsi:type="dcterms:W3CDTF">2006-08-16T00:00:00Z</dcterms:created>
  <dcterms:modified xsi:type="dcterms:W3CDTF">2024-11-04T23:29:07Z</dcterms:modified>
  <dc:identifier>DAGUq6kPdjs</dc:identifier>
</cp:coreProperties>
</file>